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32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33" r:id="rId11"/>
    <p:sldId id="344" r:id="rId12"/>
    <p:sldId id="345" r:id="rId13"/>
    <p:sldId id="343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34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35" r:id="rId34"/>
    <p:sldId id="364" r:id="rId35"/>
    <p:sldId id="365" r:id="rId36"/>
    <p:sldId id="320" r:id="rId37"/>
    <p:sldId id="331" r:id="rId38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Noto Sans TC" panose="020B0200000000000000" pitchFamily="34" charset="-120"/>
      <p:regular r:id="rId43"/>
      <p:bold r:id="rId44"/>
    </p:embeddedFont>
    <p:embeddedFont>
      <p:font typeface="Times New Roman" panose="02020603050405020304" pitchFamily="18" charset="0"/>
      <p:regular r:id="rId45"/>
    </p:embeddedFont>
    <p:embeddedFont>
      <p:font typeface="Yu Gothic UI Semilight" panose="020B0400000000000000" pitchFamily="34" charset="-128"/>
      <p:regular r:id="rId46"/>
    </p:embeddedFont>
    <p:embeddedFont>
      <p:font typeface="標楷體" panose="03000509000000000000" pitchFamily="65" charset="-12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AF5"/>
    <a:srgbClr val="93E3FF"/>
    <a:srgbClr val="4BD0FF"/>
    <a:srgbClr val="64A9F6"/>
    <a:srgbClr val="ADD9ED"/>
    <a:srgbClr val="B1D5F7"/>
    <a:srgbClr val="FBB3F1"/>
    <a:srgbClr val="9F9DC8"/>
    <a:srgbClr val="C9C1E1"/>
    <a:srgbClr val="E2F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Nodejs01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9105813"/>
            <a:ext cx="678815" cy="41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33913AD-C917-4E9D-88EF-BA4CD91DE25F}"/>
              </a:ext>
            </a:extLst>
          </p:cNvPr>
          <p:cNvSpPr/>
          <p:nvPr/>
        </p:nvSpPr>
        <p:spPr>
          <a:xfrm rot="10800000" flipV="1">
            <a:off x="8134351" y="5649087"/>
            <a:ext cx="4605338" cy="1553050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Buffer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Streams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是一種處理大規模數據的方式，數據不是一次性讀取，而是分塊（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chunk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允許程序在數據未完全到達時，就能開始處理，提升效率。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適用於處理大型文件、數據流或長時間連接。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Buffers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是一段臨時存儲空間，用於存儲數據流中的每個數據塊，直到它被完整解析。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將分塊數據進行組裝或處理，確保完整性。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07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中的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Streams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Buffers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9E0FAB-E0D5-48C4-A082-B0F234A7389C}"/>
              </a:ext>
            </a:extLst>
          </p:cNvPr>
          <p:cNvSpPr/>
          <p:nvPr/>
        </p:nvSpPr>
        <p:spPr>
          <a:xfrm rot="10800000" flipV="1">
            <a:off x="1476380" y="5886330"/>
            <a:ext cx="1905000" cy="858608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stream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75F9A4-E6AF-4B95-92F4-14E730198926}"/>
              </a:ext>
            </a:extLst>
          </p:cNvPr>
          <p:cNvSpPr/>
          <p:nvPr/>
        </p:nvSpPr>
        <p:spPr>
          <a:xfrm rot="10800000" flipV="1">
            <a:off x="3771903" y="5891739"/>
            <a:ext cx="1905002" cy="8670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 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Body part1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BDA598-C59B-4A08-81A7-68F8B2E5E06C}"/>
              </a:ext>
            </a:extLst>
          </p:cNvPr>
          <p:cNvSpPr/>
          <p:nvPr/>
        </p:nvSpPr>
        <p:spPr>
          <a:xfrm rot="10800000" flipV="1">
            <a:off x="6067428" y="5877928"/>
            <a:ext cx="1905002" cy="8670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 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Body part2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BBA601-D365-4946-9167-D64CE422A0DC}"/>
              </a:ext>
            </a:extLst>
          </p:cNvPr>
          <p:cNvSpPr/>
          <p:nvPr/>
        </p:nvSpPr>
        <p:spPr>
          <a:xfrm rot="10800000" flipV="1">
            <a:off x="8362952" y="5877928"/>
            <a:ext cx="1905002" cy="8670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 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Body part3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39C1DA-01C0-4F87-8FD3-BC9575E73967}"/>
              </a:ext>
            </a:extLst>
          </p:cNvPr>
          <p:cNvSpPr/>
          <p:nvPr/>
        </p:nvSpPr>
        <p:spPr>
          <a:xfrm rot="10800000" flipV="1">
            <a:off x="10658476" y="5877928"/>
            <a:ext cx="1905002" cy="8670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 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Body part4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957C3A-7E9B-48EA-8955-5E017B5BEEFC}"/>
              </a:ext>
            </a:extLst>
          </p:cNvPr>
          <p:cNvSpPr/>
          <p:nvPr/>
        </p:nvSpPr>
        <p:spPr>
          <a:xfrm rot="10800000" flipV="1">
            <a:off x="12954000" y="5877928"/>
            <a:ext cx="1905000" cy="858608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Fully </a:t>
            </a:r>
            <a:r>
              <a:rPr lang="en-US" altLang="zh-TW" sz="2000" dirty="0" err="1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paresed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A2B88E2-1FB4-4F4B-B902-9EF46BABAE14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>
            <a:off x="3381380" y="6315634"/>
            <a:ext cx="390523" cy="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221EF65-D2B5-4ACC-8F3F-F503AA25FECC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V="1">
            <a:off x="5676905" y="6311433"/>
            <a:ext cx="390523" cy="13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E02543F-9DA8-4F79-B8F4-42DE1ABD98F7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>
            <a:off x="7972430" y="6311433"/>
            <a:ext cx="3905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EDE10B2-CD01-4057-8B92-3857EA68A582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>
            <a:off x="10267954" y="6311433"/>
            <a:ext cx="3905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08A9662-E5B5-45D6-9119-27BAD03BEF76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V="1">
            <a:off x="12563478" y="6307232"/>
            <a:ext cx="390522" cy="4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AAFD975-9037-49B1-9DF6-B2C1876F70FB}"/>
              </a:ext>
            </a:extLst>
          </p:cNvPr>
          <p:cNvCxnSpPr>
            <a:cxnSpLocks/>
          </p:cNvCxnSpPr>
          <p:nvPr/>
        </p:nvCxnSpPr>
        <p:spPr>
          <a:xfrm>
            <a:off x="3486153" y="5638800"/>
            <a:ext cx="94678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4327C66-3A52-416D-8D36-A01EF699FD49}"/>
              </a:ext>
            </a:extLst>
          </p:cNvPr>
          <p:cNvSpPr txBox="1"/>
          <p:nvPr/>
        </p:nvSpPr>
        <p:spPr>
          <a:xfrm>
            <a:off x="7581139" y="5156200"/>
            <a:ext cx="1905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Income request</a:t>
            </a:r>
          </a:p>
        </p:txBody>
      </p:sp>
    </p:spTree>
    <p:extLst>
      <p:ext uri="{BB962C8B-B14F-4D97-AF65-F5344CB8AC3E}">
        <p14:creationId xmlns:p14="http://schemas.microsoft.com/office/powerpoint/2010/main" val="771862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後，會到表單頁面。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填入資料按下提交，會載入置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，並把表單資料純入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txt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存入後在跳轉回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07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中的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Streams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Buffers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64379E-65F0-4A47-AA40-780AE266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33"/>
          <a:stretch/>
        </p:blipFill>
        <p:spPr>
          <a:xfrm>
            <a:off x="245012" y="3695699"/>
            <a:ext cx="10805097" cy="64803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BF7B1B9-B4BF-413B-A2A7-FF085CEAEE50}"/>
              </a:ext>
            </a:extLst>
          </p:cNvPr>
          <p:cNvSpPr txBox="1"/>
          <p:nvPr/>
        </p:nvSpPr>
        <p:spPr>
          <a:xfrm>
            <a:off x="11201400" y="977589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0289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後，會到表單頁面。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填入資料按下提交，會載入置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，並把表單資料純入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txt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存入後在跳轉回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07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中的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Streams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Buffers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AF97AE7-0603-4886-987D-BF6E24E0E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26" b="35185"/>
          <a:stretch/>
        </p:blipFill>
        <p:spPr>
          <a:xfrm>
            <a:off x="181512" y="3557170"/>
            <a:ext cx="14007330" cy="661883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F20A3D0-3BB6-4B35-9EFA-7DEF3DBF22DA}"/>
              </a:ext>
            </a:extLst>
          </p:cNvPr>
          <p:cNvSpPr txBox="1"/>
          <p:nvPr/>
        </p:nvSpPr>
        <p:spPr>
          <a:xfrm>
            <a:off x="14325600" y="973779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65758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後，會到表單頁面。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填入資料按下提交，會載入置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，並把表單資料純入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txt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存入後在跳轉回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07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中的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Streams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Buffers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8229203-714D-4135-8FC0-086930516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77"/>
          <a:stretch/>
        </p:blipFill>
        <p:spPr>
          <a:xfrm>
            <a:off x="228600" y="3450608"/>
            <a:ext cx="11582400" cy="6729902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3076817A-BE70-4FD5-8719-E607A7F32A6C}"/>
              </a:ext>
            </a:extLst>
          </p:cNvPr>
          <p:cNvSpPr txBox="1"/>
          <p:nvPr/>
        </p:nvSpPr>
        <p:spPr>
          <a:xfrm>
            <a:off x="11832688" y="977589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77893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module.exports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用於導出模組，使其他文件可以引用和使用這個模組中定義的功能或數據。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檔案結構：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module exports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106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模組導出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module.exports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3692124" y="987749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Routes.js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356DD2-0FD2-4699-9B6B-694D98D0D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1" b="11599"/>
          <a:stretch/>
        </p:blipFill>
        <p:spPr>
          <a:xfrm>
            <a:off x="3077297" y="2473838"/>
            <a:ext cx="5343525" cy="951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FCBD59-CF71-405C-B45E-828F91A0D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0"/>
          <a:stretch/>
        </p:blipFill>
        <p:spPr>
          <a:xfrm>
            <a:off x="194212" y="3519071"/>
            <a:ext cx="8800145" cy="63076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63306A-5A4E-4802-953A-A1003AB96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193"/>
          <a:stretch/>
        </p:blipFill>
        <p:spPr>
          <a:xfrm>
            <a:off x="9067800" y="3544470"/>
            <a:ext cx="8610600" cy="491145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1ECD0CD-3152-4835-B010-FB38757417A0}"/>
              </a:ext>
            </a:extLst>
          </p:cNvPr>
          <p:cNvSpPr txBox="1"/>
          <p:nvPr/>
        </p:nvSpPr>
        <p:spPr>
          <a:xfrm>
            <a:off x="13258800" y="8549789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3724604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Package Manager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的套件管理工具，主要功能包括：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管理套件：可以輕鬆地安裝、更新、移除開源的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套件（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libraries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版本控制：幫助開發者管理不同版本的套件。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共享模組：允許開發者將自己的模組上傳到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的官方倉庫，供其他人使用。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指令介紹：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4112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NPM(Node Package Manager)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0ADFD9-BFF6-4B70-9409-39712C823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3" b="3046"/>
          <a:stretch/>
        </p:blipFill>
        <p:spPr>
          <a:xfrm>
            <a:off x="219611" y="4661751"/>
            <a:ext cx="14040369" cy="55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2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可以幫助執行常用指令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4112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NPM(Node Package Manager)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F4D937-740A-469B-904E-9E079E01C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r="3226" b="8332"/>
          <a:stretch/>
        </p:blipFill>
        <p:spPr>
          <a:xfrm>
            <a:off x="342900" y="2366126"/>
            <a:ext cx="13716000" cy="1600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0C1B53B-8089-4D5B-A4A2-21BF1210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258224"/>
            <a:ext cx="8115300" cy="52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1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下載套件後，套件會儲存在資料夾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node_modules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gitignore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：為了防止將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node_modules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上傳到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儲存庫。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gitignore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檔案，並添加以下內容：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node_modules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因此在後期需要重新建置，就依照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進行安裝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4112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NPM(Node Package Manager)</a:t>
            </a:r>
          </a:p>
        </p:txBody>
      </p:sp>
    </p:spTree>
    <p:extLst>
      <p:ext uri="{BB962C8B-B14F-4D97-AF65-F5344CB8AC3E}">
        <p14:creationId xmlns:p14="http://schemas.microsoft.com/office/powerpoint/2010/main" val="234341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odemon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開發的工具，可以自動監測程式碼變化並重啟伺服器，讓開發過程更加高效。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在使用的話分兩種：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944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安裝第三方套件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nodemon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4436E6-51FE-4A35-B40E-64BF7C2C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40" b="9610"/>
          <a:stretch/>
        </p:blipFill>
        <p:spPr>
          <a:xfrm>
            <a:off x="342900" y="3009900"/>
            <a:ext cx="12289530" cy="2133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DD50AD-A300-4FC4-853C-31FEF53FC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56" b="8333"/>
          <a:stretch/>
        </p:blipFill>
        <p:spPr>
          <a:xfrm>
            <a:off x="342900" y="5448300"/>
            <a:ext cx="66865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2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Express.js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應用框架，用於構建伺服器端應用程式。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是目前最受歡迎的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框架之一，提供簡潔的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和高效的工具來開發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服務。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主要特點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是一個非常輕量的框架，僅提供基本的功能，讓開發者可以自由選擇並整合其他工具或中介軟體。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簡化了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伺服器的建立，讓開發者可以快速構建功能強大的應用程式。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中介軟體支持：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支持各種中介軟體（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middleware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），可用於處理請求、回應、錯誤處理等。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路由系統： 提供靈活且功能強大的路由機制，支持多種請求方式（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等）以及動態參數。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無縫整合：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完全基於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，充分利用了它的非同步和事件驅動特性。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社群與擴展性： 擁有龐大的社群和豐富的擴展套件，可用於驗證、日誌記錄、數據庫連接等。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</a:t>
            </a:r>
          </a:p>
        </p:txBody>
      </p:sp>
      <p:pic>
        <p:nvPicPr>
          <p:cNvPr id="2050" name="Picture 2" descr="Express JS logo - ITguru.vn Blog">
            <a:extLst>
              <a:ext uri="{FF2B5EF4-FFF2-40B4-BE49-F238E27FC236}">
                <a16:creationId xmlns:a16="http://schemas.microsoft.com/office/drawing/2014/main" id="{E2D43DA6-FD21-453E-8B55-43415A902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7" b="33803"/>
          <a:stretch/>
        </p:blipFill>
        <p:spPr bwMode="auto">
          <a:xfrm>
            <a:off x="8122784" y="7259451"/>
            <a:ext cx="9936616" cy="24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5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V8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引擎，負責將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編譯成高效的機器碼。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是一種高階語言，最終需要被轉換為機器碼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(Machine Code)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才能執行。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V8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引擎，擴展了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的功能，使其可以運行在伺服器端。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程式碼 → 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V8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編譯為機器碼 → 由硬體直接執行。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8404638" y="7345537"/>
            <a:ext cx="1504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Compiles to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A4DFA95-CC7E-4410-882A-E0C4E1499D01}"/>
              </a:ext>
            </a:extLst>
          </p:cNvPr>
          <p:cNvSpPr txBox="1"/>
          <p:nvPr/>
        </p:nvSpPr>
        <p:spPr>
          <a:xfrm>
            <a:off x="304800" y="110995"/>
            <a:ext cx="116586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運作原理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DCEE14-F150-4804-9051-65E4E6181692}"/>
              </a:ext>
            </a:extLst>
          </p:cNvPr>
          <p:cNvSpPr/>
          <p:nvPr/>
        </p:nvSpPr>
        <p:spPr>
          <a:xfrm rot="10800000" flipV="1">
            <a:off x="1219200" y="7277100"/>
            <a:ext cx="2209800" cy="99505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C++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1AF3B0-A6E0-44EE-B096-98F7A9B36BA4}"/>
              </a:ext>
            </a:extLst>
          </p:cNvPr>
          <p:cNvSpPr/>
          <p:nvPr/>
        </p:nvSpPr>
        <p:spPr>
          <a:xfrm rot="10800000" flipV="1">
            <a:off x="5135563" y="7284923"/>
            <a:ext cx="3048000" cy="996288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V8 JavaScript Engine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V8 JavaScript Engine: Understanding its capabilities, usage and ...">
            <a:extLst>
              <a:ext uri="{FF2B5EF4-FFF2-40B4-BE49-F238E27FC236}">
                <a16:creationId xmlns:a16="http://schemas.microsoft.com/office/drawing/2014/main" id="{BCA1D88C-060D-40D7-8EB2-1D542161C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139" y="6697837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D937541-1F6D-4234-8A3C-64068460CDD1}"/>
              </a:ext>
            </a:extLst>
          </p:cNvPr>
          <p:cNvSpPr/>
          <p:nvPr/>
        </p:nvSpPr>
        <p:spPr>
          <a:xfrm rot="10800000" flipV="1">
            <a:off x="10072688" y="7268038"/>
            <a:ext cx="2209800" cy="1013173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Machine code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E8835C-5459-476E-9E12-47D60A9BB964}"/>
              </a:ext>
            </a:extLst>
          </p:cNvPr>
          <p:cNvSpPr/>
          <p:nvPr/>
        </p:nvSpPr>
        <p:spPr>
          <a:xfrm rot="10800000" flipV="1">
            <a:off x="5554663" y="9000661"/>
            <a:ext cx="2209800" cy="996290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Javascript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E4C6A0-7AC2-48C9-9855-4CDAF8FDEDFA}"/>
              </a:ext>
            </a:extLst>
          </p:cNvPr>
          <p:cNvSpPr/>
          <p:nvPr/>
        </p:nvSpPr>
        <p:spPr>
          <a:xfrm rot="10800000" flipV="1">
            <a:off x="5554662" y="5387771"/>
            <a:ext cx="2209800" cy="996289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Nodejs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C18DAB06-5541-44C0-83C6-C87FF8A0E233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6659562" y="6384060"/>
            <a:ext cx="1" cy="900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4C53D6A-BE28-4A6E-8B49-059FE624E5A5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>
            <a:off x="3429000" y="7774625"/>
            <a:ext cx="1706563" cy="8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4690A1A-E2F7-4241-A0E3-6FD990BED333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V="1">
            <a:off x="6659563" y="8281211"/>
            <a:ext cx="0" cy="719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FA845A7-A166-42D3-8E0A-B6EE2E064AF9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V="1">
            <a:off x="8183563" y="7774625"/>
            <a:ext cx="1889125" cy="8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0A60A41-DBBC-4144-BFF3-11F4FBF79340}"/>
              </a:ext>
            </a:extLst>
          </p:cNvPr>
          <p:cNvSpPr txBox="1"/>
          <p:nvPr/>
        </p:nvSpPr>
        <p:spPr>
          <a:xfrm>
            <a:off x="6735763" y="6670269"/>
            <a:ext cx="1504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use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F6AB1DD-E7D3-4F1B-A054-54EA05214F46}"/>
              </a:ext>
            </a:extLst>
          </p:cNvPr>
          <p:cNvSpPr txBox="1"/>
          <p:nvPr/>
        </p:nvSpPr>
        <p:spPr>
          <a:xfrm>
            <a:off x="6754813" y="8468188"/>
            <a:ext cx="2388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Compiles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javascript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D1C17B5-036E-4FD4-9E77-DDE125F099B5}"/>
              </a:ext>
            </a:extLst>
          </p:cNvPr>
          <p:cNvSpPr txBox="1"/>
          <p:nvPr/>
        </p:nvSpPr>
        <p:spPr>
          <a:xfrm>
            <a:off x="3675228" y="7374744"/>
            <a:ext cx="2388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Written in</a:t>
            </a:r>
          </a:p>
        </p:txBody>
      </p:sp>
    </p:spTree>
    <p:extLst>
      <p:ext uri="{BB962C8B-B14F-4D97-AF65-F5344CB8AC3E}">
        <p14:creationId xmlns:p14="http://schemas.microsoft.com/office/powerpoint/2010/main" val="2394230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26FE84-0711-48CC-AC7A-C07E88D4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44470"/>
            <a:ext cx="10143848" cy="47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46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2428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Middleware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是指在處理客戶端請求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(Request)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和伺服器回應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(Response)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之間執行的函數。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主要作用是對請求和回應進行處理，或者在某些條件下停止請求處理流程，回應客戶端。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Middleware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是按照定義順序執行的，從上到下依次執行，直到調用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或終止流程（例如用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res.send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回應）。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Middleware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的用途：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請求處理： 修改或記錄請求資訊，例如日誌記錄、驗證請求資料。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授權和驗證： 確認用戶是否有權訪問特定資源。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靜態資源管理： 提供靜態資源，如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錯誤處理： 捕獲請求處理中的錯誤並返回適當的回應。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自訂功能： 定制特定的功能邏輯，例如限速、緩存或數據格式化。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896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Middleware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（中介軟體）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0B775B-123C-4B94-B522-5C8EBA315CF3}"/>
              </a:ext>
            </a:extLst>
          </p:cNvPr>
          <p:cNvSpPr/>
          <p:nvPr/>
        </p:nvSpPr>
        <p:spPr>
          <a:xfrm rot="10800000" flipV="1">
            <a:off x="12747087" y="4392933"/>
            <a:ext cx="2286000" cy="706208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Request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FD21DB-B739-48F0-8D2F-9E873356D45C}"/>
              </a:ext>
            </a:extLst>
          </p:cNvPr>
          <p:cNvSpPr/>
          <p:nvPr/>
        </p:nvSpPr>
        <p:spPr>
          <a:xfrm rot="10800000" flipV="1">
            <a:off x="12785188" y="5535933"/>
            <a:ext cx="2209800" cy="706209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Middleware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22F754-857D-49BB-896A-A2AA2AD4D687}"/>
              </a:ext>
            </a:extLst>
          </p:cNvPr>
          <p:cNvSpPr/>
          <p:nvPr/>
        </p:nvSpPr>
        <p:spPr>
          <a:xfrm rot="10800000" flipV="1">
            <a:off x="15147388" y="5535933"/>
            <a:ext cx="2895600" cy="7062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(req, res, next) =&gt; {…}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810B40-DB0B-4B0C-9BCB-91CF31546D32}"/>
              </a:ext>
            </a:extLst>
          </p:cNvPr>
          <p:cNvSpPr/>
          <p:nvPr/>
        </p:nvSpPr>
        <p:spPr>
          <a:xfrm rot="10800000" flipV="1">
            <a:off x="12785187" y="6808474"/>
            <a:ext cx="2209800" cy="706209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Middleware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FD32C0-4342-4CA9-B972-849C0F20C9FA}"/>
              </a:ext>
            </a:extLst>
          </p:cNvPr>
          <p:cNvSpPr/>
          <p:nvPr/>
        </p:nvSpPr>
        <p:spPr>
          <a:xfrm rot="10800000" flipV="1">
            <a:off x="15147387" y="6808474"/>
            <a:ext cx="2895600" cy="7062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(req, res, next) =&gt; {…}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2DA90D-FA35-4640-B16D-8DCC4C2806AB}"/>
              </a:ext>
            </a:extLst>
          </p:cNvPr>
          <p:cNvSpPr/>
          <p:nvPr/>
        </p:nvSpPr>
        <p:spPr>
          <a:xfrm rot="10800000" flipV="1">
            <a:off x="12785188" y="8081015"/>
            <a:ext cx="2209800" cy="706209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Middleware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480DE6-905B-4D8A-9101-C603CF055AC1}"/>
              </a:ext>
            </a:extLst>
          </p:cNvPr>
          <p:cNvSpPr/>
          <p:nvPr/>
        </p:nvSpPr>
        <p:spPr>
          <a:xfrm rot="10800000" flipV="1">
            <a:off x="15147388" y="8081015"/>
            <a:ext cx="2895600" cy="706209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(req, res, next) =&gt; {…}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F17F9F-EC67-4ED6-987D-BA9E5740BDD2}"/>
              </a:ext>
            </a:extLst>
          </p:cNvPr>
          <p:cNvSpPr/>
          <p:nvPr/>
        </p:nvSpPr>
        <p:spPr>
          <a:xfrm rot="10800000" flipV="1">
            <a:off x="12747088" y="9353556"/>
            <a:ext cx="2286000" cy="706208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Response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C963C79-E753-494A-87F6-A2F0B7D9F09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13890087" y="5099141"/>
            <a:ext cx="1" cy="436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E00D3A6-9026-4439-8001-E03162FA52C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13890087" y="6242142"/>
            <a:ext cx="1" cy="566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9F1216F-D6D5-403F-B04E-62037E31B82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13890087" y="7514683"/>
            <a:ext cx="1" cy="566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EAC7BC6-CD45-43BD-A7A5-C73206705F18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13890088" y="8787224"/>
            <a:ext cx="0" cy="566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3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506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Middleware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（中介軟體）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BE0B9C-096B-46A3-80B0-922688E88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9" b="5817"/>
          <a:stretch/>
        </p:blipFill>
        <p:spPr>
          <a:xfrm>
            <a:off x="1502257" y="1772772"/>
            <a:ext cx="9640414" cy="84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403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路由參數（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 Parameters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路由參數用冒號定義，並且可以通過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req.params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--get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57568F-E053-457F-AB47-F247A55DD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4"/>
          <a:stretch/>
        </p:blipFill>
        <p:spPr>
          <a:xfrm>
            <a:off x="76200" y="3322891"/>
            <a:ext cx="8860888" cy="6468809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3807690-8F80-416D-BC7C-6470743E7FC3}"/>
              </a:ext>
            </a:extLst>
          </p:cNvPr>
          <p:cNvSpPr txBox="1"/>
          <p:nvPr/>
        </p:nvSpPr>
        <p:spPr>
          <a:xfrm>
            <a:off x="9296400" y="1810076"/>
            <a:ext cx="84036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查詢參數（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 Parameters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接在問號後面，參數之間使用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間隔。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req.query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267260-0735-4D06-8364-CBF93C9E3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1" b="32993"/>
          <a:stretch/>
        </p:blipFill>
        <p:spPr>
          <a:xfrm>
            <a:off x="9043118" y="3757812"/>
            <a:ext cx="9206782" cy="60338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45691A-E733-4C5A-94E9-80A6CC85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150" y="9058146"/>
            <a:ext cx="5240746" cy="121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10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 4.16.0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之前，需要使用套件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body-parser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 4.16.0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開始，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內建了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body-parser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的部分功能，包括：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express.json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：解析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application/json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格式的請求體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(request body)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express.urlencoded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：解析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application/x-www-form-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urlencoded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格式的請求體。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--post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1963400" y="8796875"/>
            <a:ext cx="5337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使用內建之後的方式處裡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post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B38E5B-6E44-4FD7-8B06-9C3EAF1E5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" t="9415" r="2275" b="2405"/>
          <a:stretch/>
        </p:blipFill>
        <p:spPr>
          <a:xfrm>
            <a:off x="152401" y="4054307"/>
            <a:ext cx="8947792" cy="612169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988E3C-F3E3-4A67-BF35-1A1A7E0D7EBD}"/>
              </a:ext>
            </a:extLst>
          </p:cNvPr>
          <p:cNvSpPr/>
          <p:nvPr/>
        </p:nvSpPr>
        <p:spPr>
          <a:xfrm>
            <a:off x="609600" y="4876800"/>
            <a:ext cx="4572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752CDE-2905-49B9-92EF-C2318185D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21" r="3610" b="3702"/>
          <a:stretch/>
        </p:blipFill>
        <p:spPr>
          <a:xfrm>
            <a:off x="9187809" y="4067007"/>
            <a:ext cx="8566470" cy="46535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D849FD-D89A-4692-A8D4-1D9F4DA35386}"/>
              </a:ext>
            </a:extLst>
          </p:cNvPr>
          <p:cNvSpPr/>
          <p:nvPr/>
        </p:nvSpPr>
        <p:spPr>
          <a:xfrm>
            <a:off x="10363199" y="4343400"/>
            <a:ext cx="6345757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46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呈現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express.json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來處理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格式的資料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--post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7081A2-64B5-4075-AF53-94F6ABBE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511" y="1333500"/>
            <a:ext cx="9230577" cy="884250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E7D93F5-24A1-4CDF-A3C7-0ED4C2E30C1B}"/>
              </a:ext>
            </a:extLst>
          </p:cNvPr>
          <p:cNvSpPr/>
          <p:nvPr/>
        </p:nvSpPr>
        <p:spPr>
          <a:xfrm>
            <a:off x="9448801" y="2704063"/>
            <a:ext cx="2743200" cy="686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93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Vscode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擴充套件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poatmon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--post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D9DA558-1E8B-46D9-A9C9-76007AF5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2" y="2391526"/>
            <a:ext cx="11625614" cy="458077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BECC64C-952A-4277-99C7-ECDB5076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2" y="7066163"/>
            <a:ext cx="9722826" cy="27255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B5C648-C2A8-443A-8557-3CABDE9BD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83"/>
          <a:stretch/>
        </p:blipFill>
        <p:spPr>
          <a:xfrm>
            <a:off x="11963400" y="4533900"/>
            <a:ext cx="6005244" cy="450595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2850E0-A895-4D5E-A697-B675B630A17B}"/>
              </a:ext>
            </a:extLst>
          </p:cNvPr>
          <p:cNvSpPr txBox="1"/>
          <p:nvPr/>
        </p:nvSpPr>
        <p:spPr>
          <a:xfrm>
            <a:off x="14401800" y="9105900"/>
            <a:ext cx="5337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發送資料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6FAD6F-9911-4469-B409-6C3875C18945}"/>
              </a:ext>
            </a:extLst>
          </p:cNvPr>
          <p:cNvSpPr txBox="1"/>
          <p:nvPr/>
        </p:nvSpPr>
        <p:spPr>
          <a:xfrm>
            <a:off x="4343400" y="9791700"/>
            <a:ext cx="5337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postman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854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呈現使用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braser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body-parser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解析參數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--post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AAB8F8-78BC-4EC6-BCD8-626EDC53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2981307"/>
            <a:ext cx="8562187" cy="45726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FB68C5-D640-4AB6-8E44-F738F5C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981307"/>
            <a:ext cx="9165689" cy="56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1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目前的程式碼都是將所有路由直接掛載在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實例上。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這種寫法在簡單的應用中沒有問題，但當路由增多、應用變得複雜時，維護性會降低。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express.Router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將每個子路由組織在一個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中，並掛載到主應用。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 router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6B6336-1D11-401A-9AAA-D31301B5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305300"/>
            <a:ext cx="2922740" cy="2667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DC5847E-DCA2-44FC-BD56-C1AE368B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469" y="4247622"/>
            <a:ext cx="12899488" cy="58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15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 router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CDF92-7E7C-4692-B369-3F7073BF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2095500"/>
            <a:ext cx="10965892" cy="6096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5D2D48-AA58-46D9-8109-695D5436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574" y="2095500"/>
            <a:ext cx="6762750" cy="455295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CF534E5-76BD-41A9-8464-B0C0921DC3DC}"/>
              </a:ext>
            </a:extLst>
          </p:cNvPr>
          <p:cNvSpPr txBox="1"/>
          <p:nvPr/>
        </p:nvSpPr>
        <p:spPr>
          <a:xfrm>
            <a:off x="5257800" y="8395336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App.js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ECF30A-CF28-4E77-9EBA-7196341A7D58}"/>
              </a:ext>
            </a:extLst>
          </p:cNvPr>
          <p:cNvSpPr txBox="1"/>
          <p:nvPr/>
        </p:nvSpPr>
        <p:spPr>
          <a:xfrm>
            <a:off x="14630400" y="6706932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Shop.js</a:t>
            </a:r>
          </a:p>
        </p:txBody>
      </p:sp>
    </p:spTree>
    <p:extLst>
      <p:ext uri="{BB962C8B-B14F-4D97-AF65-F5344CB8AC3E}">
        <p14:creationId xmlns:p14="http://schemas.microsoft.com/office/powerpoint/2010/main" val="353985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查詢是否安裝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–v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運作方式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寫一格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first_app.js</a:t>
            </a: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console.log("hello");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在終端執行：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`node .\first_app.js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引入模組方式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include fs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這個內建模組：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const fs = require("fs");</a:t>
            </a:r>
            <a:b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</a:b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fs.writeFileSync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("hello.txt", "hello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我是小菜機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");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基本使用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5081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 router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2779CD-EF72-4397-BF4C-941A253D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5" y="1666209"/>
            <a:ext cx="9491695" cy="85097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C19479B-F476-4A24-80BE-AE948254A646}"/>
              </a:ext>
            </a:extLst>
          </p:cNvPr>
          <p:cNvSpPr txBox="1"/>
          <p:nvPr/>
        </p:nvSpPr>
        <p:spPr>
          <a:xfrm>
            <a:off x="9753600" y="977589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admin.js</a:t>
            </a:r>
          </a:p>
        </p:txBody>
      </p:sp>
    </p:spTree>
    <p:extLst>
      <p:ext uri="{BB962C8B-B14F-4D97-AF65-F5344CB8AC3E}">
        <p14:creationId xmlns:p14="http://schemas.microsoft.com/office/powerpoint/2010/main" val="153340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可以再進一步，利用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去多一層路徑分類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`http://127.0.0.1:3000`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，是會抓不到頁面的。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`http://127.0.0.1:3000/shop/`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才會進入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`Hello from Express!`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1064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Express router--filter path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56AC4D-6D7F-4967-A40C-47CE0501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544471"/>
            <a:ext cx="9156701" cy="54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404 not found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6A6481-0332-4E52-9B80-6A6304C76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/>
          <a:stretch/>
        </p:blipFill>
        <p:spPr>
          <a:xfrm>
            <a:off x="76200" y="1721968"/>
            <a:ext cx="10515600" cy="85279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EDBE76A-CEBA-478A-A475-2DCFDEF85824}"/>
              </a:ext>
            </a:extLst>
          </p:cNvPr>
          <p:cNvSpPr/>
          <p:nvPr/>
        </p:nvSpPr>
        <p:spPr>
          <a:xfrm>
            <a:off x="838201" y="6819900"/>
            <a:ext cx="5181600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DB02C0-F525-4CB9-9C7C-5DA863A8928B}"/>
              </a:ext>
            </a:extLst>
          </p:cNvPr>
          <p:cNvSpPr/>
          <p:nvPr/>
        </p:nvSpPr>
        <p:spPr>
          <a:xfrm>
            <a:off x="812800" y="8343900"/>
            <a:ext cx="6730999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30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686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負責處理應用程式的 業務邏輯 和 數據操作。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直接與資料庫交互，保存、讀取或修改數據。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視圖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負責處理用戶界面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(UI)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，展示數據給用戶。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與用戶交互，接收用戶的操作輸入。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Controller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控制器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負責處理用戶的請求，並控制應用程式的邏輯流程。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獲取數據，並將數據傳遞給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Routes 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負責將用戶請求分發到對應的控制器方法。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路徑和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方法的映射。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9540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MVC(Model-View-Controller)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078200" y="3581771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7EB086-601F-48A0-8303-DD54D6F52D8D}"/>
              </a:ext>
            </a:extLst>
          </p:cNvPr>
          <p:cNvSpPr/>
          <p:nvPr/>
        </p:nvSpPr>
        <p:spPr>
          <a:xfrm rot="10800000" flipV="1">
            <a:off x="7905749" y="7268814"/>
            <a:ext cx="3276600" cy="813153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Models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D560CD-8FA0-44D5-A880-7A3918CA59B6}"/>
              </a:ext>
            </a:extLst>
          </p:cNvPr>
          <p:cNvSpPr/>
          <p:nvPr/>
        </p:nvSpPr>
        <p:spPr>
          <a:xfrm rot="10800000" flipV="1">
            <a:off x="11334748" y="7277100"/>
            <a:ext cx="3276602" cy="800102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Views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A7B13D-FB16-4DA6-9FC0-E0FE08B6CE0C}"/>
              </a:ext>
            </a:extLst>
          </p:cNvPr>
          <p:cNvSpPr/>
          <p:nvPr/>
        </p:nvSpPr>
        <p:spPr>
          <a:xfrm rot="10800000" flipV="1">
            <a:off x="14782798" y="7268814"/>
            <a:ext cx="3276602" cy="762001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Controllers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FD647B-C93C-4C07-9E6A-D5495DE72073}"/>
              </a:ext>
            </a:extLst>
          </p:cNvPr>
          <p:cNvSpPr/>
          <p:nvPr/>
        </p:nvSpPr>
        <p:spPr>
          <a:xfrm rot="10800000" flipV="1">
            <a:off x="7905748" y="8343901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Represent data in your code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6B7190-F63E-42C8-A678-EBB9C1CB69EB}"/>
              </a:ext>
            </a:extLst>
          </p:cNvPr>
          <p:cNvSpPr/>
          <p:nvPr/>
        </p:nvSpPr>
        <p:spPr>
          <a:xfrm rot="10800000" flipV="1">
            <a:off x="7905748" y="9334500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Work with data(save, </a:t>
            </a:r>
            <a:r>
              <a:rPr lang="en-US" altLang="zh-TW" sz="2000" dirty="0" err="1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fatch</a:t>
            </a:r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…)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725896-F1C6-4217-BF80-518FBE92D795}"/>
              </a:ext>
            </a:extLst>
          </p:cNvPr>
          <p:cNvSpPr/>
          <p:nvPr/>
        </p:nvSpPr>
        <p:spPr>
          <a:xfrm rot="10800000" flipV="1">
            <a:off x="11334749" y="8343901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What the user sees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4DDBE3-CC6B-49E3-9501-18D8DB212221}"/>
              </a:ext>
            </a:extLst>
          </p:cNvPr>
          <p:cNvSpPr/>
          <p:nvPr/>
        </p:nvSpPr>
        <p:spPr>
          <a:xfrm rot="10800000" flipV="1">
            <a:off x="11334749" y="9334500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Decoupled from your code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0FB63E-7A5D-4120-AD20-E74FBDC5B10A}"/>
              </a:ext>
            </a:extLst>
          </p:cNvPr>
          <p:cNvSpPr/>
          <p:nvPr/>
        </p:nvSpPr>
        <p:spPr>
          <a:xfrm rot="10800000" flipV="1">
            <a:off x="14782799" y="8343901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Connecting models &amp; views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08A6A6-A6E4-45EF-A59A-BD1FC3CEC80C}"/>
              </a:ext>
            </a:extLst>
          </p:cNvPr>
          <p:cNvSpPr/>
          <p:nvPr/>
        </p:nvSpPr>
        <p:spPr>
          <a:xfrm rot="10800000" flipV="1">
            <a:off x="14782799" y="9334500"/>
            <a:ext cx="3276601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Contains the “between” logic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EBD4AD-17DC-47B9-A7D0-013ECAE24118}"/>
              </a:ext>
            </a:extLst>
          </p:cNvPr>
          <p:cNvSpPr/>
          <p:nvPr/>
        </p:nvSpPr>
        <p:spPr>
          <a:xfrm rot="10800000" flipV="1">
            <a:off x="14792324" y="6041328"/>
            <a:ext cx="3276601" cy="762002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Routes</a:t>
            </a:r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2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94704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執行方式：開兩個終端，前端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serve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，後端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app.js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   -   Model: models/product.js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，通過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傳遞數據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Controller: controllers/product.js 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Routes: routes/product.js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  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顯示產品數據和與用戶交互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Controller: 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組件中的方法調用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並更新視圖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Model: 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的狀態（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）保存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所需的數據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849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MVC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架構將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組起來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5620503-082D-4F17-A589-6A8548D32732}"/>
              </a:ext>
            </a:extLst>
          </p:cNvPr>
          <p:cNvSpPr txBox="1"/>
          <p:nvPr/>
        </p:nvSpPr>
        <p:spPr>
          <a:xfrm>
            <a:off x="9982200" y="1785472"/>
            <a:ext cx="3352800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目錄結構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3A3855-1433-4970-86E7-C6A02B62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2390308"/>
            <a:ext cx="6415815" cy="76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849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MVC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架構將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組起來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53E7B7-698B-43D2-8F48-4702D473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" b="60711"/>
          <a:stretch/>
        </p:blipFill>
        <p:spPr bwMode="auto">
          <a:xfrm>
            <a:off x="152400" y="1691609"/>
            <a:ext cx="14585070" cy="407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005323-B4BB-4C0B-B496-A3C607232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6" b="1231"/>
          <a:stretch/>
        </p:blipFill>
        <p:spPr bwMode="auto">
          <a:xfrm>
            <a:off x="152400" y="5766056"/>
            <a:ext cx="12109614" cy="452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76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王漢宗顏楷體"/>
                <a:sym typeface="王漢宗顏楷體"/>
              </a:rPr>
              <a:t>設定</a:t>
            </a:r>
            <a:r>
              <a:rPr lang="zh-TW" altLang="en-US" sz="2600" dirty="0">
                <a:latin typeface="Noto Sans TC" panose="020B0200000000000000" pitchFamily="34" charset="-120"/>
                <a:ea typeface="Noto Sans TC" panose="020B0200000000000000" pitchFamily="34" charset="-120"/>
                <a:cs typeface="王漢宗顏楷體"/>
                <a:sym typeface="王漢宗顏楷體"/>
              </a:rPr>
              <a:t>超連結透明度</a:t>
            </a:r>
            <a:endParaRPr lang="en-US" altLang="zh-TW" sz="2600" dirty="0">
              <a:latin typeface="Noto Sans TC" panose="020B0200000000000000" pitchFamily="34" charset="-120"/>
              <a:ea typeface="Noto Sans TC" panose="020B0200000000000000" pitchFamily="34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6586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Nodejs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運作原理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DE2779-EF0B-4752-A238-50E361177206}"/>
              </a:ext>
            </a:extLst>
          </p:cNvPr>
          <p:cNvSpPr/>
          <p:nvPr/>
        </p:nvSpPr>
        <p:spPr>
          <a:xfrm rot="10800000" flipV="1">
            <a:off x="7620000" y="5989356"/>
            <a:ext cx="2209800" cy="1243445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521FD7-2BC5-4081-835D-31F7B233D846}"/>
              </a:ext>
            </a:extLst>
          </p:cNvPr>
          <p:cNvSpPr/>
          <p:nvPr/>
        </p:nvSpPr>
        <p:spPr>
          <a:xfrm rot="10800000" flipV="1">
            <a:off x="5043975" y="8822039"/>
            <a:ext cx="2209800" cy="1243445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C4C7F2-C208-47E0-8887-3962B34FA843}"/>
              </a:ext>
            </a:extLst>
          </p:cNvPr>
          <p:cNvSpPr/>
          <p:nvPr/>
        </p:nvSpPr>
        <p:spPr>
          <a:xfrm rot="10800000" flipV="1">
            <a:off x="2791606" y="5911424"/>
            <a:ext cx="2209800" cy="1243445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2B0C8D-1F3A-49D6-8F35-28006DB671F1}"/>
              </a:ext>
            </a:extLst>
          </p:cNvPr>
          <p:cNvSpPr/>
          <p:nvPr/>
        </p:nvSpPr>
        <p:spPr>
          <a:xfrm rot="10800000" flipV="1">
            <a:off x="2569877" y="8822039"/>
            <a:ext cx="2209800" cy="1243445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984292-F30F-40B8-841B-FBC4C7467BB7}"/>
              </a:ext>
            </a:extLst>
          </p:cNvPr>
          <p:cNvSpPr/>
          <p:nvPr/>
        </p:nvSpPr>
        <p:spPr>
          <a:xfrm rot="10800000" flipV="1">
            <a:off x="7582434" y="8808795"/>
            <a:ext cx="2209800" cy="1243445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F248A3-CE42-46F8-8E83-C7BCBD5503AB}"/>
              </a:ext>
            </a:extLst>
          </p:cNvPr>
          <p:cNvSpPr/>
          <p:nvPr/>
        </p:nvSpPr>
        <p:spPr>
          <a:xfrm rot="10800000" flipV="1">
            <a:off x="381000" y="4513492"/>
            <a:ext cx="2209800" cy="1243445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EA1867-C5F2-4D8C-B12E-91CD46DAD12A}"/>
              </a:ext>
            </a:extLst>
          </p:cNvPr>
          <p:cNvSpPr/>
          <p:nvPr/>
        </p:nvSpPr>
        <p:spPr>
          <a:xfrm rot="10800000" flipV="1">
            <a:off x="2612409" y="7395512"/>
            <a:ext cx="2209800" cy="1243445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328564-AF43-4844-A4D6-58819D696A1C}"/>
              </a:ext>
            </a:extLst>
          </p:cNvPr>
          <p:cNvSpPr/>
          <p:nvPr/>
        </p:nvSpPr>
        <p:spPr>
          <a:xfrm rot="10800000" flipV="1">
            <a:off x="7582434" y="7367780"/>
            <a:ext cx="2209800" cy="1243445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E69C10-7319-4B23-B7CE-129F6FBED40D}"/>
              </a:ext>
            </a:extLst>
          </p:cNvPr>
          <p:cNvSpPr/>
          <p:nvPr/>
        </p:nvSpPr>
        <p:spPr>
          <a:xfrm rot="10800000" flipV="1">
            <a:off x="5079643" y="7367779"/>
            <a:ext cx="2209800" cy="1243445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3F4FE0-156E-42C3-BF05-8ABF5EFCA482}"/>
              </a:ext>
            </a:extLst>
          </p:cNvPr>
          <p:cNvSpPr/>
          <p:nvPr/>
        </p:nvSpPr>
        <p:spPr>
          <a:xfrm rot="10800000" flipV="1">
            <a:off x="10044486" y="5989356"/>
            <a:ext cx="2209800" cy="1243445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62BAB0-E1AC-4E7B-B421-3DC3620B8A04}"/>
              </a:ext>
            </a:extLst>
          </p:cNvPr>
          <p:cNvSpPr/>
          <p:nvPr/>
        </p:nvSpPr>
        <p:spPr>
          <a:xfrm rot="10800000" flipV="1">
            <a:off x="10085224" y="7444861"/>
            <a:ext cx="2209800" cy="1243445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6755A72-D1EE-4854-A014-40FF3845C487}"/>
              </a:ext>
            </a:extLst>
          </p:cNvPr>
          <p:cNvSpPr/>
          <p:nvPr/>
        </p:nvSpPr>
        <p:spPr>
          <a:xfrm rot="10800000" flipV="1">
            <a:off x="10044486" y="8853054"/>
            <a:ext cx="2209800" cy="1243445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B64D5CC-A0AB-4E79-AA25-88FB10A6CE8A}"/>
              </a:ext>
            </a:extLst>
          </p:cNvPr>
          <p:cNvSpPr/>
          <p:nvPr/>
        </p:nvSpPr>
        <p:spPr>
          <a:xfrm rot="10800000" flipV="1">
            <a:off x="2791607" y="4526417"/>
            <a:ext cx="2209800" cy="12434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356714-9B13-4825-8BD3-EFBF99F955E4}"/>
              </a:ext>
            </a:extLst>
          </p:cNvPr>
          <p:cNvSpPr/>
          <p:nvPr/>
        </p:nvSpPr>
        <p:spPr>
          <a:xfrm rot="10800000" flipV="1">
            <a:off x="5178329" y="5989355"/>
            <a:ext cx="2209800" cy="1243445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9105AF6-C645-462D-A021-B3CC8F0681A4}"/>
              </a:ext>
            </a:extLst>
          </p:cNvPr>
          <p:cNvSpPr/>
          <p:nvPr/>
        </p:nvSpPr>
        <p:spPr>
          <a:xfrm rot="10800000" flipV="1">
            <a:off x="5202213" y="4548340"/>
            <a:ext cx="2209800" cy="1243445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D36161-D764-4DC9-A349-C437FDF54BAA}"/>
              </a:ext>
            </a:extLst>
          </p:cNvPr>
          <p:cNvSpPr/>
          <p:nvPr/>
        </p:nvSpPr>
        <p:spPr>
          <a:xfrm rot="10800000" flipV="1">
            <a:off x="10008093" y="4533850"/>
            <a:ext cx="2209800" cy="1243445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1708FB-50BA-460E-AA51-AE3D80341A2D}"/>
              </a:ext>
            </a:extLst>
          </p:cNvPr>
          <p:cNvSpPr/>
          <p:nvPr/>
        </p:nvSpPr>
        <p:spPr>
          <a:xfrm rot="10800000" flipV="1">
            <a:off x="7605153" y="4548341"/>
            <a:ext cx="2209800" cy="1243445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36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lass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類別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(Class)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698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中會提到的準則：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R: Read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：讀取用戶的輸入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E: Evaluate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：執行用戶輸入的程式碼。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P: Print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：將計算結果或執行結果輸出給用戶。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L: Loop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：等待下一個輸入，進行下一次操作。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基本使用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64426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執行以下代碼，並在執行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伺服器會一直保持監聽狀態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如果需要退出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server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EA9BCE-AE3D-413E-A952-E84E4012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3" y="2400300"/>
            <a:ext cx="8958793" cy="28973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3766FB-AB1E-48BF-B292-E063C758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2" y="6337231"/>
            <a:ext cx="7920576" cy="28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相關指令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了解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request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EF8DF2-5865-45CB-8082-726A3B57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03008"/>
            <a:ext cx="7490548" cy="30452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52C8B6-310A-4071-B3CD-9A7F3B82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567561"/>
            <a:ext cx="15829121" cy="45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13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基本回傳靜態頁面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建立回傳網頁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EE676-4E1A-4247-9543-DBB50BA7C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502306"/>
            <a:ext cx="12049016" cy="72893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1452BD-4417-464D-8D30-578D5541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2502306"/>
            <a:ext cx="5341409" cy="2641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549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的頁面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，顯示表單頁面，在提交之後又回到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建立回傳網頁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258AD4-19DD-4AAA-9FB3-D5F141445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85"/>
          <a:stretch/>
        </p:blipFill>
        <p:spPr>
          <a:xfrm>
            <a:off x="342900" y="3569871"/>
            <a:ext cx="11544300" cy="667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的頁面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http://127.0.0.1:3000/page2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，顯示表單頁面，在提交之後又回到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page1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建立回傳網頁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B643B-C40F-44E2-BF5C-DF241DD96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40"/>
          <a:stretch/>
        </p:blipFill>
        <p:spPr>
          <a:xfrm>
            <a:off x="304799" y="3544471"/>
            <a:ext cx="10956101" cy="66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82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21915</TotalTime>
  <Words>1870</Words>
  <Application>Microsoft Office PowerPoint</Application>
  <PresentationFormat>自訂</PresentationFormat>
  <Paragraphs>225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5" baseType="lpstr">
      <vt:lpstr>標楷體</vt:lpstr>
      <vt:lpstr>Arial</vt:lpstr>
      <vt:lpstr>Calibri</vt:lpstr>
      <vt:lpstr>Noto Sans TC</vt:lpstr>
      <vt:lpstr>Times New Roman</vt:lpstr>
      <vt:lpstr>Wingdings</vt:lpstr>
      <vt:lpstr>Yu Gothic UI Semilight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486</cp:revision>
  <dcterms:created xsi:type="dcterms:W3CDTF">2006-08-16T00:00:00Z</dcterms:created>
  <dcterms:modified xsi:type="dcterms:W3CDTF">2025-01-05T08:49:42Z</dcterms:modified>
  <dc:identifier>DAGRTmEneC4</dc:identifier>
</cp:coreProperties>
</file>